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59" r:id="rId6"/>
    <p:sldId id="271" r:id="rId7"/>
    <p:sldId id="261" r:id="rId8"/>
    <p:sldId id="263" r:id="rId9"/>
    <p:sldId id="264" r:id="rId10"/>
    <p:sldId id="265" r:id="rId11"/>
    <p:sldId id="266" r:id="rId12"/>
    <p:sldId id="258" r:id="rId13"/>
    <p:sldId id="267" r:id="rId14"/>
    <p:sldId id="269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0"/>
    <a:srgbClr val="FF9933"/>
    <a:srgbClr val="FF9F11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61CA-CA4C-44CF-8F5E-FEACF7205163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E179-9B29-4F7C-9701-1C52C0DF2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5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E179-9B29-4F7C-9701-1C52C0DF2D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1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E179-9B29-4F7C-9701-1C52C0DF2D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24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E179-9B29-4F7C-9701-1C52C0DF2D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46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9C1-A460-4D4B-A6FC-F1EA2838E31B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AAD4-DB3B-4A22-AFBA-4FC52C75647D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43B7-309F-4ED9-8B49-5CFAC1E5BA12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969A-78C1-460E-B6FF-3687A4C5C899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18B6-7A94-4B7C-9AF3-3031E170D22D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AF1F-E8DF-420D-B942-701C4BF3132F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05E-38CA-46A0-9EE9-C99DA8943A78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BAD2-5A26-4426-8207-FB5E83EA18C6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0FBC-D395-4568-89AD-1D5B40DF72F3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69E3-C1D2-4C63-B977-CE59493A462B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A051-ACE2-402C-AB26-4D4A8F058960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61480C5-EFE0-4A1D-A431-DF3B077DE14F}" type="datetime1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LACS Network Meeting 10-11 February 2015, ECML, Graz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postl2.ecml.at/LinkClick.aspx?fileticket=UYBfc6nkb3A=&amp;tabid=3548&amp;language=de-DE" TargetMode="External"/><Relationship Id="rId2" Type="http://schemas.openxmlformats.org/officeDocument/2006/relationships/hyperlink" Target="http://www.ecml.at/Resources/ECMLPublications/tabid/277/language/en-GB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ingenglish.org.uk/sites/teacheng/files/C442_Innovations_PRESETT_FINAL_WEB%20ONLY_v2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postl2.ecml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Case study: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</a:rPr>
              <a:t>HE </a:t>
            </a:r>
            <a:r>
              <a:rPr lang="en-US" sz="2400" b="1" dirty="0" smtClean="0">
                <a:solidFill>
                  <a:srgbClr val="0070C0"/>
                </a:solidFill>
              </a:rPr>
              <a:t>EUROPEAN PORTFOLIO FOR STUDENT TEACHERS OF LANGUAGES (EPOSTL)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IN BULGARIA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964" y="4419600"/>
            <a:ext cx="6858000" cy="74295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Sylvia Velikova</a:t>
            </a:r>
          </a:p>
          <a:p>
            <a:pPr algn="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Bulgarian English Teachers’ Association (BETA)</a:t>
            </a:r>
          </a:p>
          <a:p>
            <a:pPr algn="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University of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Veliko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Turnovo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Bulgaria</a:t>
            </a:r>
          </a:p>
          <a:p>
            <a:pPr algn="r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9236"/>
            <a:ext cx="44958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390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Piloting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HOW?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Should the introduction of the EPOSTL follow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step-by-step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procedure through which student teachers are gradually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familiarized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portfolio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content and rationale?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9236"/>
            <a:ext cx="4114800" cy="329184"/>
          </a:xfrm>
        </p:spPr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129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Implementation framework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There are three stages to the EPOSTL implementation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1</a:t>
            </a:r>
            <a:r>
              <a:rPr lang="en-GB" b="1" dirty="0">
                <a:solidFill>
                  <a:srgbClr val="FFC000"/>
                </a:solidFill>
              </a:rPr>
              <a:t>).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ELT methodology course;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GB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2).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Teaching practice I and II;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3).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Teaching Practice III.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These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stages take place over the period of 2 academic years (4 semesters).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9236"/>
            <a:ext cx="42672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127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0"/>
            <a:ext cx="43434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533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Evaluation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Student teachers’ voices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When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I began reading the EPOSTL I determined to discover in what way it was designed to help me in my teacher education. Was it a manual I had to learn and apply? Were there a number of steps which I had to accomplish so as to be successful as a teacher. Very much to my pleasure, I found it was neither of these; at least that is how it seemed to me. Rather, it looks like its purpose is to help me do self-analysis and in this way discover my weaknesses and strengths, and in this way improve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.”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Kremena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2008)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0"/>
            <a:ext cx="42672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834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Student teachers’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voices</a:t>
            </a:r>
            <a:endParaRPr lang="en-US" sz="18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“Firstly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I would like to say that I am an Erasmus student from Spain and that this has been a great experience, here in Bulgaria and especially in this subject. I have been working with a different methodology where everybody participates and where we are constantly sharing our opinions, ideas and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knowledge. I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really like the fact that the professor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does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not give us a book with theory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told us to study it, we have been creating our own knowledge in each class and with the different presentations of my classmates. Finally I can say that after attending this class I have reconsidered the way I teach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.”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Luis, 2015)</a:t>
            </a:r>
          </a:p>
          <a:p>
            <a:pPr marL="0" indent="0" algn="just">
              <a:buNone/>
            </a:pPr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“Not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only we have learned activities; we have also learned to work with the European Portfolio for Student Teachers of Languages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.”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Alba, 2015)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0"/>
            <a:ext cx="4114800" cy="329184"/>
          </a:xfrm>
        </p:spPr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298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Mentors’ voices</a:t>
            </a:r>
            <a:endParaRPr lang="en-GB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“Students 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</a:rPr>
              <a:t>who use the EPOSTL are more responsible of their own development. They show better skills in planning their activities; they are more motivated in general and reflect on their practice. Collecting materials for the portfolio and analysing the results, makes it easier for them to self-assess and set clearer goals for </a:t>
            </a:r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future development.”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(Gloria)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18473"/>
            <a:ext cx="4114800" cy="329184"/>
          </a:xfrm>
        </p:spPr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164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Promotion/awareness-raising of a project and a project result without an effective implementation strategy cannot ensure sustained impact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 implementation project is most effective when it is carried out within a flexible framework of activities and over time</a:t>
            </a: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Implementation is a collaborative process that requires constant monitoring, evaluation, and improvement.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0"/>
            <a:ext cx="4114800" cy="329184"/>
          </a:xfrm>
        </p:spPr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178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Publications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Newby, D.,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</a:rPr>
              <a:t>Fenner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 A.-B. and Jones, B. (2011) 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</a:rPr>
              <a:t>Using </a:t>
            </a:r>
            <a:r>
              <a:rPr lang="en-US" sz="1800" b="1" i="1" dirty="0">
                <a:solidFill>
                  <a:schemeClr val="bg2">
                    <a:lumMod val="10000"/>
                  </a:schemeClr>
                </a:solidFill>
              </a:rPr>
              <a:t>the European Portfolio for Student Teachers of 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</a:rPr>
              <a:t>Languages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. Council of Europe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2011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www.ecml.at/Resources/ECMLPublications/tabid/277/language/en-GB/Default.asp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</a:rPr>
              <a:t>Publications and Online Materials Related to the EPOSTL,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Compiled by Eva-Lisa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</a:rPr>
              <a:t>Hasan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epostl2.ecml.at/LinkClick.aspx?fileticket=UYBfc6nkb3A%3D&amp;tabid=3548&amp;language=de-DE</a:t>
            </a:r>
            <a:endParaRPr lang="en-US" sz="1800" b="1" i="1" dirty="0"/>
          </a:p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Velikova, S. (2013)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„Using the European Portfolio for Student Teachers of Languages (EPOSTL) to Scaffold Reflective Teacher Learning in English Language Teacher Education,“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J. Edge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S.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Mann (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eds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Innovations in Pre-service Education and Training for English Language Teachers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British Council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UK, pp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. 201-216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www.teachingenglish.org.uk/sites/teacheng/files/C442_Innovations_PRESETT_FINAL_WEB%20ONLY_v2.pdf</a:t>
            </a:r>
            <a:endParaRPr lang="en-US" sz="1800" dirty="0" smtClean="0"/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Velikova,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S.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(2009)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“Implementing the </a:t>
            </a:r>
            <a:r>
              <a:rPr lang="en-US" sz="1800" b="1" i="1" dirty="0">
                <a:solidFill>
                  <a:schemeClr val="bg2">
                    <a:lumMod val="10000"/>
                  </a:schemeClr>
                </a:solidFill>
              </a:rPr>
              <a:t>European Portfolio for Student Teachers of Languages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 in a Lifelong Learning Context”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Pia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-Maria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Rabensteiner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&amp;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Eero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Ropo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eds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</a:rPr>
              <a:t>The European Dimension in Education and Teaching: Identity and Values.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Schneider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Verlag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Hohengehren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, 93-106</a:t>
            </a:r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18473"/>
            <a:ext cx="44196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472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Key steps to implementing the EPOSTL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Getting started: information about the ECML project and the EPOSTL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Understanding the national and local context and the need for change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Piloting phase and developing the implementation rationale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Following the implementation stages and procedures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Conducting continuous evaluation and improvement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0"/>
            <a:ext cx="41910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604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4E3B30"/>
                </a:solidFill>
              </a:rPr>
              <a:t/>
            </a:r>
            <a:br>
              <a:rPr lang="en-US" sz="2400" dirty="0" smtClean="0">
                <a:solidFill>
                  <a:srgbClr val="4E3B30"/>
                </a:solidFill>
              </a:rPr>
            </a:br>
            <a:r>
              <a:rPr lang="en-US" sz="2900" b="1" dirty="0" smtClean="0">
                <a:solidFill>
                  <a:srgbClr val="0070C0"/>
                </a:solidFill>
              </a:rPr>
              <a:t>European </a:t>
            </a:r>
            <a:r>
              <a:rPr lang="en-US" sz="2900" b="1" dirty="0">
                <a:solidFill>
                  <a:srgbClr val="0070C0"/>
                </a:solidFill>
              </a:rPr>
              <a:t>Portfolio for Student Teachers of </a:t>
            </a:r>
            <a:r>
              <a:rPr lang="en-US" sz="2900" b="1" dirty="0" smtClean="0">
                <a:solidFill>
                  <a:srgbClr val="0070C0"/>
                </a:solidFill>
              </a:rPr>
              <a:t>Languages: A </a:t>
            </a:r>
            <a:r>
              <a:rPr lang="en-US" sz="2900" b="1" dirty="0">
                <a:solidFill>
                  <a:srgbClr val="0070C0"/>
                </a:solidFill>
              </a:rPr>
              <a:t>reflection tool for language teacher education</a:t>
            </a:r>
            <a:br>
              <a:rPr lang="en-US" sz="2900" b="1" dirty="0">
                <a:solidFill>
                  <a:srgbClr val="0070C0"/>
                </a:solidFill>
              </a:rPr>
            </a:br>
            <a:endParaRPr lang="en-US" sz="29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ECML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projects:</a:t>
            </a:r>
          </a:p>
          <a:p>
            <a:r>
              <a:rPr lang="en-US" dirty="0">
                <a:hlinkClick r:id="rId2"/>
              </a:rPr>
              <a:t>From Profile to Portfolio: A Framework for Reflection in  Language Teacher Education (2004-2007)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Piloting and Implementing the European Portfolio for Student Teachers of Languages (2008-2011)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6" descr="EPOSTL cover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447800" cy="1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53616"/>
            <a:ext cx="1459854" cy="20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lishEPOST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260" y="4592186"/>
            <a:ext cx="1401529" cy="191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EPELF0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545" y="4419600"/>
            <a:ext cx="1334988" cy="19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1" y="0"/>
            <a:ext cx="4262748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2208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Context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The institutional context: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English language teacher education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at the Faculty of Modern Languages, University of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Veliko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Turnovo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Bulgaria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The need for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change: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the need to introduce a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systematic focus on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reflection in teacher education in Bulgaria</a:t>
            </a:r>
          </a:p>
          <a:p>
            <a:endParaRPr lang="en-GB" sz="8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“student 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</a:rPr>
              <a:t>teachers find it problematic to reflect on their experience during teaching practice and to self-evaluate their </a:t>
            </a:r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teaching” </a:t>
            </a:r>
          </a:p>
          <a:p>
            <a:pPr marL="0" indent="0" algn="ctr">
              <a:buNone/>
            </a:pP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</a:rPr>
              <a:t>Baseline </a:t>
            </a:r>
            <a:r>
              <a:rPr lang="en-GB" sz="1800" b="1" i="1" dirty="0">
                <a:solidFill>
                  <a:schemeClr val="bg2">
                    <a:lumMod val="10000"/>
                  </a:schemeClr>
                </a:solidFill>
              </a:rPr>
              <a:t>Survey of Pre-service English Language Teacher Education in Bulgaria 2001-2002</a:t>
            </a: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 (Thomas et al., 2002)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865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236"/>
            <a:ext cx="15795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US" sz="4400" b="1" dirty="0">
                <a:solidFill>
                  <a:srgbClr val="0070C0"/>
                </a:solidFill>
              </a:rPr>
              <a:t>Aims:</a:t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To encourage student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teachers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to reflect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on the competences a teacher strives to attain and on the underlying knowledge which feeds these competences;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To help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prepare prospective teachers for their future profession in a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variety of teaching contexts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;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promote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discussion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between student teachers and their peers, and between student teachers and their teacher educators and mentors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facilitate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self-assessment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of prospective teachers’ developing competence;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To provide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an instrument which helps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chart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progress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(EPOSTL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2007)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27709"/>
            <a:ext cx="44196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765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Purpose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To create, scaffold </a:t>
            </a:r>
            <a:r>
              <a:rPr lang="en-GB" b="1" dirty="0">
                <a:solidFill>
                  <a:srgbClr val="0070C0"/>
                </a:solidFill>
              </a:rPr>
              <a:t>and </a:t>
            </a:r>
            <a:r>
              <a:rPr lang="en-GB" b="1" dirty="0" smtClean="0">
                <a:solidFill>
                  <a:srgbClr val="0070C0"/>
                </a:solidFill>
              </a:rPr>
              <a:t>sustain </a:t>
            </a:r>
            <a:r>
              <a:rPr lang="en-GB" b="1" dirty="0">
                <a:solidFill>
                  <a:srgbClr val="0070C0"/>
                </a:solidFill>
              </a:rPr>
              <a:t>a culture of reflection in ELTE </a:t>
            </a:r>
            <a:r>
              <a:rPr lang="en-GB" b="1" dirty="0" smtClean="0">
                <a:solidFill>
                  <a:srgbClr val="0070C0"/>
                </a:solidFill>
              </a:rPr>
              <a:t>at the University of </a:t>
            </a:r>
            <a:r>
              <a:rPr lang="en-GB" b="1" dirty="0" err="1" smtClean="0">
                <a:solidFill>
                  <a:srgbClr val="0070C0"/>
                </a:solidFill>
              </a:rPr>
              <a:t>Veliko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Turnovo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26200"/>
              </a:solidFill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This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involves cultivating beginning teachers’ capacity to undertake thoughtful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inquiry 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</a:rPr>
              <a:t>on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action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both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individually and in collaboration with others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to re-examine and become critically aware of their own assumptions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(based on knowledge, experiences, beliefs, values)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about learning and teaching within a broad context of issues: cultural, social, political, etc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 (Dewey 1910,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Schön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1983,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Frierie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1970,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Habermas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1971,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Mezirow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1990).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LACS Network Meeting 10-11 February 2015, ECML, Graz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179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77109" cy="22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Main sections: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pPr lvl="0" algn="just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Personal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Statement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to encourage student teachers to reflect on general questions related to teaching and learning to teach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0" lvl="0" indent="0" algn="just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Self-Assessment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section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which maps out didactic competences in the form of ‘can-do’ descriptors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0" lvl="0" indent="0" algn="just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Dossier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which assists student teachers in documenting progress and examples of work relevant to their teacher education and their future profession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0"/>
            <a:ext cx="42672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665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Piloting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WHEN?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When should we introduce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EPOSTL: at the beginning of their teacher education when they follow theoretical, university-based courses or later, during their school-based teaching practice? 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WHAT</a:t>
            </a:r>
            <a:r>
              <a:rPr lang="en-US" b="1" dirty="0">
                <a:solidFill>
                  <a:srgbClr val="FFC000"/>
                </a:solidFill>
              </a:rPr>
              <a:t>?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activities can be infused into the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in order to help student teachers take ownership of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portfolio development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and make better use of the document as a reflection and self-assessment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tool in the long term?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0"/>
            <a:ext cx="42672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716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27709"/>
            <a:ext cx="4267200" cy="329184"/>
          </a:xfrm>
        </p:spPr>
        <p:txBody>
          <a:bodyPr/>
          <a:lstStyle/>
          <a:p>
            <a:r>
              <a:rPr lang="en-US" dirty="0" smtClean="0"/>
              <a:t>LACS Network Meeting 10-11 February 2015, ECML, Graz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967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1283</Words>
  <Application>Microsoft Office PowerPoint</Application>
  <PresentationFormat>On-screen Show (4:3)</PresentationFormat>
  <Paragraphs>95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Case study:  THE EUROPEAN PORTFOLIO FOR STUDENT TEACHERS OF LANGUAGES (EPOSTL)  IN BULGARIA</vt:lpstr>
      <vt:lpstr>Key steps to implementing the EPOSTL</vt:lpstr>
      <vt:lpstr> European Portfolio for Student Teachers of Languages: A reflection tool for language teacher education </vt:lpstr>
      <vt:lpstr>Context</vt:lpstr>
      <vt:lpstr> Aims: </vt:lpstr>
      <vt:lpstr>Purpose</vt:lpstr>
      <vt:lpstr>Main sections:</vt:lpstr>
      <vt:lpstr>Piloting </vt:lpstr>
      <vt:lpstr>Slide 9</vt:lpstr>
      <vt:lpstr>Piloting</vt:lpstr>
      <vt:lpstr>Implementation framework</vt:lpstr>
      <vt:lpstr>Slide 12</vt:lpstr>
      <vt:lpstr>Evaluation </vt:lpstr>
      <vt:lpstr>Evaluation </vt:lpstr>
      <vt:lpstr>Evaluation</vt:lpstr>
      <vt:lpstr>Conclusions</vt:lpstr>
      <vt:lpstr> Publications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PORTFOLIO FOR STUDENT TEACHERS OF LANGUAGES IN BULGARIA:  A Case Study</dc:title>
  <dc:creator>SV</dc:creator>
  <cp:lastModifiedBy>work</cp:lastModifiedBy>
  <cp:revision>43</cp:revision>
  <dcterms:created xsi:type="dcterms:W3CDTF">2006-08-16T00:00:00Z</dcterms:created>
  <dcterms:modified xsi:type="dcterms:W3CDTF">2015-02-10T09:51:59Z</dcterms:modified>
</cp:coreProperties>
</file>